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62" r:id="rId10"/>
    <p:sldId id="270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2"/>
    <p:restoredTop sz="72121"/>
  </p:normalViewPr>
  <p:slideViewPr>
    <p:cSldViewPr snapToGrid="0" snapToObjects="1">
      <p:cViewPr varScale="1">
        <p:scale>
          <a:sx n="90" d="100"/>
          <a:sy n="90" d="100"/>
        </p:scale>
        <p:origin x="1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44A1F-4C4E-7A4A-BCAD-123C210B2EA6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21F5-EB9F-EA4F-AF12-74B6271944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65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询问各位的职位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询问各位是否听说过了解过 </a:t>
            </a:r>
            <a:r>
              <a:rPr kumimoji="1" lang="en-US" altLang="zh-CN" dirty="0"/>
              <a:t>flutter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列举现有的跨平台开发方案：</a:t>
            </a:r>
            <a:r>
              <a:rPr kumimoji="1" lang="en-US" altLang="zh-CN" dirty="0" err="1"/>
              <a:t>weex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 err="1"/>
              <a:t>weex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的缺点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询问目前已经广泛存在多平台开发的富交互软件：引入游戏引擎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01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提问：对于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的介绍大致完了，有什么问题吗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330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06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描述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的显示方式：显示在一个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容器中，容器通常是个页面</a:t>
            </a:r>
            <a:r>
              <a:rPr kumimoji="1" lang="en-US" altLang="zh-CN" dirty="0"/>
              <a:t> </a:t>
            </a:r>
            <a:r>
              <a:rPr kumimoji="1" lang="zh-CN" altLang="en-US" dirty="0"/>
              <a:t>比如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存在问题：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/>
              <a:t>flutter </a:t>
            </a:r>
            <a:r>
              <a:rPr kumimoji="1" lang="zh-CN" altLang="en-US" dirty="0"/>
              <a:t>有自己的堆栈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新启动一个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容器会启动一个新的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实例，不同实例之间内容不共享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flutter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页面之间的数据传递</a:t>
            </a:r>
            <a:r>
              <a:rPr kumimoji="1" lang="en-US" altLang="zh-CN" dirty="0"/>
              <a:t>: iOS 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取名不规范导致无法抽离逻辑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flutter </a:t>
            </a:r>
            <a:r>
              <a:rPr kumimoji="1" lang="zh-CN" altLang="en-US" dirty="0"/>
              <a:t>内部页面跳转动画和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页面跳转动画不兼容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解决办法：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新开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页面的时候，先从上一个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容器中剥离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实例，把它加入到新的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容器中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新增问题：截图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913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643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工程化：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打包不需要依赖 买家版 主工程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打包后产物发不到远程依赖，主工程只需要依赖产物即可，不需要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环境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本地开发通过工程链接（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gradle</a:t>
            </a:r>
            <a:r>
              <a:rPr kumimoji="1" lang="zh-CN" altLang="en-US" dirty="0"/>
              <a:t> 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），支持 </a:t>
            </a:r>
            <a:r>
              <a:rPr kumimoji="1" lang="en-US" altLang="zh-CN" dirty="0" err="1"/>
              <a:t>hotreload</a:t>
            </a:r>
            <a:r>
              <a:rPr kumimoji="1" lang="zh-CN" altLang="en-US" dirty="0"/>
              <a:t>，需要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环境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路由 和 降级：目前属于试验阶段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34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动态化能力：产物替换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JIT</a:t>
            </a:r>
            <a:r>
              <a:rPr kumimoji="1" lang="zh-CN" altLang="en-US" dirty="0"/>
              <a:t> 下发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和 </a:t>
            </a:r>
            <a:r>
              <a:rPr kumimoji="1" lang="en-US" altLang="zh-CN" dirty="0" err="1"/>
              <a:t>weex</a:t>
            </a:r>
            <a:r>
              <a:rPr kumimoji="1" lang="zh-CN" altLang="en-US" dirty="0"/>
              <a:t> 结合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移动端之外的能力：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端（</a:t>
            </a:r>
            <a:r>
              <a:rPr kumimoji="1" lang="en-US" altLang="zh-CN" dirty="0" err="1"/>
              <a:t>vms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桌面端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官方提供的混合开发解决方案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状态管理</a:t>
            </a:r>
            <a:r>
              <a:rPr kumimoji="1" lang="en-US" altLang="zh-CN" dirty="0"/>
              <a:t>: Bloc, Redux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03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曰：介绍 下</a:t>
            </a:r>
            <a:r>
              <a:rPr kumimoji="1" lang="en-US" altLang="zh-CN" dirty="0"/>
              <a:t>flutter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58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解释下内容（关键词已高亮）：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beautiful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single</a:t>
            </a:r>
            <a:r>
              <a:rPr kumimoji="1" lang="zh-CN" altLang="en-US" dirty="0"/>
              <a:t> 多平台开发</a:t>
            </a:r>
            <a:endParaRPr kumimoji="1" lang="en-US" altLang="zh-CN" dirty="0"/>
          </a:p>
          <a:p>
            <a:pPr marL="0" indent="0">
              <a:buFont typeface="+mj-lt"/>
              <a:buNone/>
            </a:pPr>
            <a:endParaRPr kumimoji="1" lang="en-US" altLang="zh-CN" dirty="0"/>
          </a:p>
          <a:p>
            <a:pPr marL="0" indent="0">
              <a:buFont typeface="+mj-lt"/>
              <a:buNone/>
            </a:pPr>
            <a:r>
              <a:rPr kumimoji="1" lang="zh-CN" altLang="en-US" dirty="0"/>
              <a:t>让我们来看下，用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写出来的的应用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001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左边的视频是 </a:t>
            </a:r>
            <a:r>
              <a:rPr kumimoji="1" lang="en-US" altLang="zh-CN" dirty="0" err="1"/>
              <a:t>Reflectly</a:t>
            </a:r>
            <a:r>
              <a:rPr kumimoji="1" lang="zh-CN" altLang="en-US" dirty="0"/>
              <a:t> 软件的演示视频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还有一款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everying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99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语言：</a:t>
            </a:r>
            <a:r>
              <a:rPr kumimoji="1" lang="en-US" altLang="zh-CN" dirty="0"/>
              <a:t>Dart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CN" dirty="0"/>
              <a:t>JIT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AOT</a:t>
            </a:r>
            <a:r>
              <a:rPr kumimoji="1" lang="zh-CN" altLang="en-US" dirty="0"/>
              <a:t> 模式共存</a:t>
            </a:r>
            <a:endParaRPr kumimoji="1"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kumimoji="1" lang="zh-CN" altLang="en-US" dirty="0"/>
              <a:t>官方支持转为 </a:t>
            </a:r>
            <a:r>
              <a:rPr kumimoji="1" lang="en-US" altLang="zh-CN" dirty="0"/>
              <a:t>JS</a:t>
            </a:r>
            <a:r>
              <a:rPr kumimoji="1" lang="zh-CN" altLang="en-US" dirty="0"/>
              <a:t>，强类型语言</a:t>
            </a:r>
            <a:endParaRPr kumimoji="1" lang="en-US" altLang="zh-CN" dirty="0"/>
          </a:p>
          <a:p>
            <a:pPr marL="228600" lvl="0" indent="-228600">
              <a:buFont typeface="+mj-lt"/>
              <a:buAutoNum type="arabicPeriod"/>
            </a:pPr>
            <a:r>
              <a:rPr kumimoji="1" lang="zh-CN" altLang="en-US" dirty="0"/>
              <a:t>自带渲染引擎，脱离 </a:t>
            </a:r>
            <a:r>
              <a:rPr kumimoji="1" lang="en-US" altLang="zh-CN" dirty="0"/>
              <a:t>android/iOS</a:t>
            </a:r>
            <a:r>
              <a:rPr kumimoji="1" lang="zh-CN" altLang="en-US" dirty="0"/>
              <a:t> 系统布局，动画的限制</a:t>
            </a:r>
            <a:endParaRPr kumimoji="1" lang="en-US" altLang="zh-CN" dirty="0"/>
          </a:p>
          <a:p>
            <a:pPr marL="228600" lvl="0" indent="-228600">
              <a:buFont typeface="+mj-lt"/>
              <a:buAutoNum type="arabicPeriod"/>
            </a:pPr>
            <a:endParaRPr kumimoji="1" lang="en-US" altLang="zh-CN" dirty="0"/>
          </a:p>
          <a:p>
            <a:pPr marL="0" lvl="0" indent="0">
              <a:buFont typeface="+mj-lt"/>
              <a:buNone/>
            </a:pPr>
            <a:r>
              <a:rPr kumimoji="1" lang="en-US" altLang="zh-CN" dirty="0"/>
              <a:t>Next: Flutter</a:t>
            </a:r>
            <a:r>
              <a:rPr kumimoji="1" lang="zh-CN" altLang="en-US" dirty="0"/>
              <a:t> 架构介绍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00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Flutter </a:t>
            </a:r>
            <a:r>
              <a:rPr kumimoji="1" lang="zh-CN" altLang="en-US" dirty="0"/>
              <a:t>的层次架构：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Framework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纯 </a:t>
            </a:r>
            <a:r>
              <a:rPr kumimoji="1" lang="en-US" altLang="zh-CN" dirty="0"/>
              <a:t>Dart</a:t>
            </a:r>
            <a:r>
              <a:rPr kumimoji="1" lang="zh-CN" altLang="en-US" dirty="0"/>
              <a:t> 实现的 </a:t>
            </a:r>
            <a:r>
              <a:rPr kumimoji="1" lang="en-US" altLang="zh-CN" dirty="0"/>
              <a:t>SDK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等同于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（鼠标点击）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解释：</a:t>
            </a:r>
            <a:endParaRPr kumimoji="1"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kumimoji="1" lang="zh-CN" altLang="en-US" dirty="0"/>
              <a:t>布局逻辑，动画处理，手势处理，绘图逻辑都在这里</a:t>
            </a:r>
            <a:endParaRPr kumimoji="1"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kumimoji="1" lang="zh-CN" altLang="en-US" dirty="0"/>
              <a:t>根据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分别封装了 </a:t>
            </a:r>
            <a:r>
              <a:rPr kumimoji="1" lang="en-US" altLang="zh-CN" dirty="0"/>
              <a:t>Material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Cupertino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CN" dirty="0"/>
          </a:p>
          <a:p>
            <a:pPr marL="0" lvl="0" indent="0">
              <a:buFont typeface="+mj-lt"/>
              <a:buNone/>
            </a:pPr>
            <a:r>
              <a:rPr kumimoji="1" lang="en-US" altLang="zh-CN" dirty="0"/>
              <a:t>Engine:</a:t>
            </a:r>
          </a:p>
          <a:p>
            <a:pPr marL="228600" lvl="0" indent="-228600">
              <a:buFont typeface="+mj-lt"/>
              <a:buAutoNum type="arabicPeriod"/>
            </a:pPr>
            <a:r>
              <a:rPr kumimoji="1" lang="zh-CN" altLang="en-US" dirty="0"/>
              <a:t>纯 </a:t>
            </a:r>
            <a:r>
              <a:rPr kumimoji="1" lang="en-US" altLang="zh-CN" dirty="0" err="1"/>
              <a:t>c++</a:t>
            </a:r>
            <a:r>
              <a:rPr kumimoji="1" lang="zh-CN" altLang="en-US" dirty="0"/>
              <a:t> 实现的 </a:t>
            </a:r>
            <a:r>
              <a:rPr kumimoji="1" lang="en-US" altLang="zh-CN" dirty="0"/>
              <a:t>SDK</a:t>
            </a:r>
          </a:p>
          <a:p>
            <a:pPr marL="228600" lvl="0" indent="-228600">
              <a:buFont typeface="+mj-lt"/>
              <a:buAutoNum type="arabicPeriod"/>
            </a:pPr>
            <a:r>
              <a:rPr kumimoji="1" lang="en-US" altLang="zh-CN" dirty="0" err="1"/>
              <a:t>Skia</a:t>
            </a:r>
            <a:r>
              <a:rPr kumimoji="1" lang="zh-CN" altLang="en-US" dirty="0"/>
              <a:t> 二维图形引擎</a:t>
            </a:r>
            <a:r>
              <a:rPr kumimoji="1" lang="zh-CN" altLang="en-US" dirty="0">
                <a:sym typeface="Wingdings" pitchFamily="2" charset="2"/>
              </a:rPr>
              <a:t> （</a:t>
            </a:r>
            <a:r>
              <a:rPr kumimoji="1" lang="en-US" altLang="zh-CN" dirty="0">
                <a:sym typeface="Wingdings" pitchFamily="2" charset="2"/>
              </a:rPr>
              <a:t>Canvas </a:t>
            </a:r>
            <a:r>
              <a:rPr kumimoji="1" lang="zh-CN" altLang="en-US" dirty="0">
                <a:sym typeface="Wingdings" pitchFamily="2" charset="2"/>
              </a:rPr>
              <a:t>接口），</a:t>
            </a:r>
            <a:r>
              <a:rPr kumimoji="1" lang="en-US" altLang="zh-CN" dirty="0">
                <a:sym typeface="Wingdings" pitchFamily="2" charset="2"/>
              </a:rPr>
              <a:t>Dart</a:t>
            </a:r>
            <a:r>
              <a:rPr kumimoji="1" lang="zh-CN" altLang="en-US" dirty="0">
                <a:sym typeface="Wingdings" pitchFamily="2" charset="2"/>
              </a:rPr>
              <a:t> 运行时，文字排版引擎</a:t>
            </a:r>
            <a:endParaRPr kumimoji="1" lang="en-US" altLang="zh-CN" dirty="0">
              <a:sym typeface="Wingdings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endParaRPr kumimoji="1" lang="en-US" altLang="zh-CN" dirty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kumimoji="1" lang="en-US" altLang="zh-CN" dirty="0">
                <a:sym typeface="Wingdings" pitchFamily="2" charset="2"/>
              </a:rPr>
              <a:t>Embedder:</a:t>
            </a:r>
          </a:p>
          <a:p>
            <a:pPr marL="228600" lvl="0" indent="-228600">
              <a:buFont typeface="+mj-lt"/>
              <a:buAutoNum type="arabicPeriod"/>
            </a:pPr>
            <a:r>
              <a:rPr kumimoji="1" lang="zh-CN" altLang="en-US" dirty="0">
                <a:sym typeface="Wingdings" pitchFamily="2" charset="2"/>
              </a:rPr>
              <a:t>给 </a:t>
            </a:r>
            <a:r>
              <a:rPr kumimoji="1" lang="en-US" altLang="zh-CN" dirty="0">
                <a:sym typeface="Wingdings" pitchFamily="2" charset="2"/>
              </a:rPr>
              <a:t>engine</a:t>
            </a:r>
            <a:r>
              <a:rPr kumimoji="1" lang="zh-CN" altLang="en-US" dirty="0">
                <a:sym typeface="Wingdings" pitchFamily="2" charset="2"/>
              </a:rPr>
              <a:t> 提供画布的能力（</a:t>
            </a:r>
            <a:r>
              <a:rPr kumimoji="1" lang="en-US" altLang="zh-CN" dirty="0">
                <a:sym typeface="Wingdings" pitchFamily="2" charset="2"/>
              </a:rPr>
              <a:t>GPU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>
              <a:sym typeface="Wingdings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1" lang="zh-CN" altLang="en-US" dirty="0">
                <a:sym typeface="Wingdings" pitchFamily="2" charset="2"/>
              </a:rPr>
              <a:t>线程创建</a:t>
            </a:r>
            <a:endParaRPr kumimoji="1" lang="en-US" altLang="zh-CN" dirty="0">
              <a:sym typeface="Wingdings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1" lang="en-US" altLang="zh-CN" dirty="0">
                <a:sym typeface="Wingdings" pitchFamily="2" charset="2"/>
              </a:rPr>
              <a:t>native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plugins</a:t>
            </a:r>
            <a:r>
              <a:rPr kumimoji="1" lang="zh-CN" altLang="en-US" dirty="0">
                <a:sym typeface="Wingdings" pitchFamily="2" charset="2"/>
              </a:rPr>
              <a:t>：蓝牙，定位</a:t>
            </a:r>
            <a:endParaRPr kumimoji="1" lang="en-US" altLang="zh-CN" dirty="0">
              <a:sym typeface="Wingdings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endParaRPr kumimoji="1" lang="en-US" altLang="zh-CN" dirty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kumimoji="1" lang="zh-CN" altLang="en-US" dirty="0"/>
              <a:t>继续了解 </a:t>
            </a:r>
            <a:r>
              <a:rPr kumimoji="1" lang="en-US" altLang="zh-CN" dirty="0"/>
              <a:t>UI</a:t>
            </a:r>
            <a:r>
              <a:rPr kumimoji="1" lang="zh-CN" altLang="en-US" dirty="0"/>
              <a:t> 组件绘制流程</a:t>
            </a:r>
            <a:endParaRPr kumimoji="1" lang="en-US" altLang="zh-CN" dirty="0"/>
          </a:p>
          <a:p>
            <a:pPr marL="0" lvl="0" indent="0">
              <a:buFont typeface="+mj-lt"/>
              <a:buNone/>
            </a:pPr>
            <a:endParaRPr kumimoji="1" lang="en-US" altLang="zh-CN" dirty="0"/>
          </a:p>
          <a:p>
            <a:pPr marL="0" lvl="0" indent="0">
              <a:buFont typeface="+mj-lt"/>
              <a:buNone/>
            </a:pPr>
            <a:r>
              <a:rPr kumimoji="1" lang="zh-CN" altLang="en-US" dirty="0"/>
              <a:t>询问到这里为止有啥问题吗？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3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绘图基本原理：</a:t>
            </a:r>
            <a:endParaRPr kumimoji="1" lang="en-US" altLang="zh-CN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kumimoji="1" lang="zh-CN" altLang="en-US" dirty="0"/>
              <a:t>显示器会发出垂直同步信号</a:t>
            </a:r>
            <a:endParaRPr kumimoji="1" lang="en-US" altLang="zh-CN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kumimoji="1" lang="zh-CN" altLang="en-US" dirty="0"/>
              <a:t>视频控制器会根据垂直同步信号从帧缓冲区读取数据传给显示器，帧缓冲的数据哪里来？</a:t>
            </a:r>
            <a:endParaRPr kumimoji="1" lang="en-US" altLang="zh-CN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kumimoji="1" lang="en-US" altLang="zh-CN" dirty="0" err="1"/>
              <a:t>cpu</a:t>
            </a:r>
            <a:r>
              <a:rPr kumimoji="1" lang="zh-CN" altLang="en-US" dirty="0"/>
              <a:t>将计算好的显示内容（显示描述内容）交给 </a:t>
            </a:r>
            <a:r>
              <a:rPr kumimoji="1" lang="en-US" altLang="zh-CN" dirty="0"/>
              <a:t>GPU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kumimoji="1" lang="en-US" altLang="zh-CN" dirty="0"/>
              <a:t>GPU</a:t>
            </a:r>
            <a:r>
              <a:rPr kumimoji="1" lang="zh-CN" altLang="en-US" dirty="0"/>
              <a:t> 渲染绘制放置缓冲区</a:t>
            </a:r>
            <a:endParaRPr kumimoji="1" lang="en-US" altLang="zh-CN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Flutter </a:t>
            </a:r>
            <a:r>
              <a:rPr kumimoji="1" lang="zh-CN" altLang="en-US" dirty="0"/>
              <a:t>绘制原理：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描述绘制流程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整个过程和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sdk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sdk</a:t>
            </a:r>
            <a:r>
              <a:rPr kumimoji="1" lang="zh-CN" altLang="en-US" dirty="0"/>
              <a:t> 没有关系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2. </a:t>
            </a:r>
            <a:r>
              <a:rPr kumimoji="1" lang="zh-CN" altLang="en-US" dirty="0"/>
              <a:t>印证了我一开始说的内容，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相当于一个游戏引擎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3. </a:t>
            </a:r>
            <a:r>
              <a:rPr kumimoji="1" lang="zh-CN" altLang="en-US" dirty="0"/>
              <a:t>和 </a:t>
            </a:r>
            <a:r>
              <a:rPr kumimoji="1" lang="en-US" altLang="zh-CN" dirty="0" err="1"/>
              <a:t>weex</a:t>
            </a:r>
            <a:r>
              <a:rPr kumimoji="1" lang="zh-CN" altLang="en-US" dirty="0"/>
              <a:t> 的本质差别在这里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询问，到这里位置有啥问题吗？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/>
              <a:t>提问：如果想让 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 支持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，怎么做？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84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Hummingbird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设计图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到这里为止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引擎和渲染相关的问题讲完了，各位有什么问题吗？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接下来讲下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内的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开发介绍</a:t>
            </a:r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30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UI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/>
              <a:t>所有东西都是 </a:t>
            </a:r>
            <a:r>
              <a:rPr kumimoji="1" lang="en-US" altLang="zh-CN" dirty="0"/>
              <a:t>widget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，文本，布局，动画，手势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widget</a:t>
            </a:r>
            <a:r>
              <a:rPr kumimoji="1" lang="zh-CN" altLang="en-US" dirty="0"/>
              <a:t> 轻量级的，是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不可变的，频繁创建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widget</a:t>
            </a:r>
            <a:r>
              <a:rPr kumimoji="1" lang="zh-CN" altLang="en-US" dirty="0"/>
              <a:t> 功能单一，支持组合，比继承复用性高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widget</a:t>
            </a:r>
            <a:r>
              <a:rPr kumimoji="1" lang="zh-CN" altLang="en-US" dirty="0"/>
              <a:t> 并不是最终的渲染树</a:t>
            </a:r>
            <a:endParaRPr kumimoji="1" lang="en-US" altLang="zh-CN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CN" dirty="0"/>
              <a:t>React</a:t>
            </a:r>
            <a:r>
              <a:rPr kumimoji="1" lang="zh-CN" altLang="en-US" dirty="0"/>
              <a:t> 开发思维，和前端比较兼容，</a:t>
            </a:r>
            <a:r>
              <a:rPr kumimoji="1" lang="en-US" altLang="zh-CN" dirty="0"/>
              <a:t>dart</a:t>
            </a:r>
            <a:r>
              <a:rPr kumimoji="1" lang="zh-CN" altLang="en-US" dirty="0"/>
              <a:t> 可以转换为 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widget</a:t>
            </a:r>
            <a:r>
              <a:rPr kumimoji="1" lang="zh-CN" altLang="en-US" dirty="0"/>
              <a:t> 的设计给转换成 </a:t>
            </a:r>
            <a:r>
              <a:rPr kumimoji="1" lang="en-US" altLang="zh-CN" dirty="0"/>
              <a:t>h5</a:t>
            </a:r>
            <a:r>
              <a:rPr kumimoji="1" lang="zh-CN" altLang="en-US" dirty="0"/>
              <a:t> 提供了可能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21F5-EB9F-EA4F-AF12-74B62719445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72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 userDrawn="1"/>
        </p:nvGrpSpPr>
        <p:grpSpPr>
          <a:xfrm>
            <a:off x="-323851" y="-65798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1" name="图片 10" descr="图片包含 物体, 急救箱&#10;&#10;描述已自动生成">
            <a:extLst>
              <a:ext uri="{FF2B5EF4-FFF2-40B4-BE49-F238E27FC236}">
                <a16:creationId xmlns:a16="http://schemas.microsoft.com/office/drawing/2014/main" id="{CA750DD7-8FE9-B14E-8101-923DA50DAB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  <p:sp>
        <p:nvSpPr>
          <p:cNvPr id="38" name="Footer Placeholder 5">
            <a:extLst>
              <a:ext uri="{FF2B5EF4-FFF2-40B4-BE49-F238E27FC236}">
                <a16:creationId xmlns:a16="http://schemas.microsoft.com/office/drawing/2014/main" id="{BBAE03A4-E704-4B4E-9834-17452C5B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01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3" name="图片 32" descr="图片包含 物体, 急救箱&#10;&#10;描述已自动生成">
            <a:extLst>
              <a:ext uri="{FF2B5EF4-FFF2-40B4-BE49-F238E27FC236}">
                <a16:creationId xmlns:a16="http://schemas.microsoft.com/office/drawing/2014/main" id="{2B8B94CB-F046-BE4F-A149-268F1C8D84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33" name="图片 32" descr="图片包含 物体, 急救箱&#10;&#10;描述已自动生成">
            <a:extLst>
              <a:ext uri="{FF2B5EF4-FFF2-40B4-BE49-F238E27FC236}">
                <a16:creationId xmlns:a16="http://schemas.microsoft.com/office/drawing/2014/main" id="{CB204D0C-0DE6-E94D-85CB-057FCD212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pic>
        <p:nvPicPr>
          <p:cNvPr id="33" name="图片 32" descr="图片包含 物体, 急救箱&#10;&#10;描述已自动生成">
            <a:extLst>
              <a:ext uri="{FF2B5EF4-FFF2-40B4-BE49-F238E27FC236}">
                <a16:creationId xmlns:a16="http://schemas.microsoft.com/office/drawing/2014/main" id="{643376B9-0703-384B-81CF-FEC09C4B08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1A7A2621-C7CC-BF44-9EF9-9360B021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1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31" name="图片 30" descr="图片包含 物体, 急救箱&#10;&#10;描述已自动生成">
            <a:extLst>
              <a:ext uri="{FF2B5EF4-FFF2-40B4-BE49-F238E27FC236}">
                <a16:creationId xmlns:a16="http://schemas.microsoft.com/office/drawing/2014/main" id="{50DB4337-26A0-A84C-B5BD-DB60D878C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B6745972-F93A-0542-9E2F-637A2342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48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34" name="图片 33" descr="图片包含 物体, 急救箱&#10;&#10;描述已自动生成">
            <a:extLst>
              <a:ext uri="{FF2B5EF4-FFF2-40B4-BE49-F238E27FC236}">
                <a16:creationId xmlns:a16="http://schemas.microsoft.com/office/drawing/2014/main" id="{0D68F953-4B09-444D-AA64-325BEA22E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
二级
三级
四级
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36" name="图片 35" descr="图片包含 物体, 急救箱&#10;&#10;描述已自动生成">
            <a:extLst>
              <a:ext uri="{FF2B5EF4-FFF2-40B4-BE49-F238E27FC236}">
                <a16:creationId xmlns:a16="http://schemas.microsoft.com/office/drawing/2014/main" id="{03602C6F-F050-FB42-98FB-2CF1614C63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2" name="图片 31" descr="图片包含 物体, 急救箱&#10;&#10;描述已自动生成">
            <a:extLst>
              <a:ext uri="{FF2B5EF4-FFF2-40B4-BE49-F238E27FC236}">
                <a16:creationId xmlns:a16="http://schemas.microsoft.com/office/drawing/2014/main" id="{2D9823F3-CAD9-C54F-B832-2939DD1341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7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片包含 物体, 急救箱&#10;&#10;描述已自动生成">
            <a:extLst>
              <a:ext uri="{FF2B5EF4-FFF2-40B4-BE49-F238E27FC236}">
                <a16:creationId xmlns:a16="http://schemas.microsoft.com/office/drawing/2014/main" id="{E6546A9D-FC9D-5641-ACEE-5A7651F5A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4" name="图片 33" descr="图片包含 物体, 急救箱&#10;&#10;描述已自动生成">
            <a:extLst>
              <a:ext uri="{FF2B5EF4-FFF2-40B4-BE49-F238E27FC236}">
                <a16:creationId xmlns:a16="http://schemas.microsoft.com/office/drawing/2014/main" id="{460D5E02-E4B9-1A46-82EB-EEE6369BD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3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2" name="图片 31" descr="图片包含 物体, 急救箱&#10;&#10;描述已自动生成">
            <a:extLst>
              <a:ext uri="{FF2B5EF4-FFF2-40B4-BE49-F238E27FC236}">
                <a16:creationId xmlns:a16="http://schemas.microsoft.com/office/drawing/2014/main" id="{6C3D842A-7218-9740-BCCF-CD0314A5C9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669" y="22468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4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
二级
三级
四级
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18F6-D1CE-D847-ADC2-74A6E5CB6FEF}" type="datetimeFigureOut">
              <a:rPr kumimoji="1" lang="zh-CN" altLang="en-US" smtClean="0"/>
              <a:t>2019/3/13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C224B-E38D-7643-B6B9-F50E4DC38E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54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A2A3FC-5DD6-6140-9362-89E24752E0CD}"/>
              </a:ext>
            </a:extLst>
          </p:cNvPr>
          <p:cNvSpPr txBox="1"/>
          <p:nvPr/>
        </p:nvSpPr>
        <p:spPr>
          <a:xfrm>
            <a:off x="1938968" y="4120308"/>
            <a:ext cx="4540025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5400" dirty="0"/>
              <a:t>邂</a:t>
            </a:r>
            <a:r>
              <a:rPr kumimoji="1" lang="zh-CN" altLang="en-US" sz="6600" dirty="0">
                <a:solidFill>
                  <a:srgbClr val="FF0000"/>
                </a:solidFill>
              </a:rPr>
              <a:t>逅</a:t>
            </a:r>
            <a:r>
              <a:rPr kumimoji="1" lang="zh-CN" altLang="en-US" sz="6000" dirty="0"/>
              <a:t>   </a:t>
            </a:r>
            <a:r>
              <a:rPr kumimoji="1" lang="en-US" altLang="zh-CN" sz="6000" dirty="0"/>
              <a:t>Flutter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6242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1BDF59-49AE-2643-856F-E343E0B9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806379" cy="6858000"/>
          </a:xfrm>
          <a:prstGeom prst="rect">
            <a:avLst/>
          </a:prstGeom>
        </p:spPr>
      </p:pic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C0328DE7-4DD2-DE4D-9EA9-1907F687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6" y="0"/>
            <a:ext cx="5879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9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BEE9D3-C6E6-1E4B-AA03-F205A0019AF5}"/>
              </a:ext>
            </a:extLst>
          </p:cNvPr>
          <p:cNvSpPr txBox="1"/>
          <p:nvPr/>
        </p:nvSpPr>
        <p:spPr>
          <a:xfrm>
            <a:off x="1882144" y="2921168"/>
            <a:ext cx="351891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6000" dirty="0"/>
              <a:t>混</a:t>
            </a:r>
            <a:r>
              <a:rPr kumimoji="1" lang="zh-CN" altLang="en-US" sz="8000" dirty="0">
                <a:solidFill>
                  <a:srgbClr val="FF0000"/>
                </a:solidFill>
              </a:rPr>
              <a:t>合</a:t>
            </a:r>
            <a:r>
              <a:rPr kumimoji="1" lang="zh-CN" altLang="en-US" sz="6000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427458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55196D0-95AD-4497-84D1-430C6EBB2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EA367D7-D8FE-4C9E-B6C6-5285FC7B5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3"/>
            <a:ext cx="12192000" cy="6014522"/>
          </a:xfrm>
          <a:custGeom>
            <a:avLst/>
            <a:gdLst>
              <a:gd name="connsiteX0" fmla="*/ 0 w 12192000"/>
              <a:gd name="connsiteY0" fmla="*/ 0 h 6014522"/>
              <a:gd name="connsiteX1" fmla="*/ 12192000 w 12192000"/>
              <a:gd name="connsiteY1" fmla="*/ 0 h 6014522"/>
              <a:gd name="connsiteX2" fmla="*/ 12192000 w 12192000"/>
              <a:gd name="connsiteY2" fmla="*/ 5663459 h 6014522"/>
              <a:gd name="connsiteX3" fmla="*/ 6299617 w 12192000"/>
              <a:gd name="connsiteY3" fmla="*/ 5663459 h 6014522"/>
              <a:gd name="connsiteX4" fmla="*/ 6096000 w 12192000"/>
              <a:gd name="connsiteY4" fmla="*/ 6014522 h 6014522"/>
              <a:gd name="connsiteX5" fmla="*/ 5892384 w 12192000"/>
              <a:gd name="connsiteY5" fmla="*/ 5663459 h 6014522"/>
              <a:gd name="connsiteX6" fmla="*/ 0 w 12192000"/>
              <a:gd name="connsiteY6" fmla="*/ 5663459 h 601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867C33C-529D-2647-87B6-1B8FC9DA2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4" y="485369"/>
            <a:ext cx="10770629" cy="4685224"/>
          </a:xfrm>
          <a:prstGeom prst="rect">
            <a:avLst/>
          </a:prstGeom>
        </p:spPr>
      </p:pic>
      <p:pic>
        <p:nvPicPr>
          <p:cNvPr id="40" name="图片 39" descr="图片包含 物体, 急救箱&#10;&#10;描述已自动生成">
            <a:extLst>
              <a:ext uri="{FF2B5EF4-FFF2-40B4-BE49-F238E27FC236}">
                <a16:creationId xmlns:a16="http://schemas.microsoft.com/office/drawing/2014/main" id="{FBE8A260-F9A4-014F-94CD-F6CFEE48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7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BEE9D3-C6E6-1E4B-AA03-F205A0019AF5}"/>
              </a:ext>
            </a:extLst>
          </p:cNvPr>
          <p:cNvSpPr txBox="1"/>
          <p:nvPr/>
        </p:nvSpPr>
        <p:spPr>
          <a:xfrm>
            <a:off x="1882144" y="2921168"/>
            <a:ext cx="439575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zh-CN" altLang="en-US" sz="6000" dirty="0"/>
              <a:t>买</a:t>
            </a:r>
            <a:r>
              <a:rPr kumimoji="1" lang="zh-CN" altLang="en-US" sz="7200" dirty="0">
                <a:solidFill>
                  <a:schemeClr val="accent1"/>
                </a:solidFill>
              </a:rPr>
              <a:t>家</a:t>
            </a:r>
            <a:r>
              <a:rPr kumimoji="1" lang="zh-CN" altLang="en-US" sz="6000" dirty="0"/>
              <a:t>版</a:t>
            </a:r>
            <a:r>
              <a:rPr kumimoji="1" lang="en-US" altLang="zh-CN" sz="6000" dirty="0"/>
              <a:t> </a:t>
            </a:r>
            <a:r>
              <a:rPr kumimoji="1" lang="zh-CN" altLang="en-US" sz="6000" dirty="0"/>
              <a:t>实践</a:t>
            </a:r>
          </a:p>
        </p:txBody>
      </p:sp>
    </p:spTree>
    <p:extLst>
      <p:ext uri="{BB962C8B-B14F-4D97-AF65-F5344CB8AC3E}">
        <p14:creationId xmlns:p14="http://schemas.microsoft.com/office/powerpoint/2010/main" val="177778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482E5BDF-4E0A-E242-A0D7-C731FB47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2" y="2262177"/>
            <a:ext cx="10913997" cy="319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图片 31" descr="图片包含 物体, 急救箱&#10;&#10;描述已自动生成">
            <a:extLst>
              <a:ext uri="{FF2B5EF4-FFF2-40B4-BE49-F238E27FC236}">
                <a16:creationId xmlns:a16="http://schemas.microsoft.com/office/drawing/2014/main" id="{3884D2FE-F857-644E-8333-FDF93F306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3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BEE9D3-C6E6-1E4B-AA03-F205A0019AF5}"/>
              </a:ext>
            </a:extLst>
          </p:cNvPr>
          <p:cNvSpPr txBox="1"/>
          <p:nvPr/>
        </p:nvSpPr>
        <p:spPr>
          <a:xfrm>
            <a:off x="1882144" y="2921168"/>
            <a:ext cx="6098144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6000" dirty="0"/>
              <a:t>201</a:t>
            </a:r>
            <a:r>
              <a:rPr kumimoji="1" lang="en-US" altLang="zh-CN" sz="7200" dirty="0">
                <a:solidFill>
                  <a:schemeClr val="accent1"/>
                </a:solidFill>
              </a:rPr>
              <a:t>9</a:t>
            </a:r>
            <a:r>
              <a:rPr kumimoji="1" lang="zh-CN" altLang="en-US" sz="6000" dirty="0"/>
              <a:t>年</a:t>
            </a:r>
            <a:r>
              <a:rPr kumimoji="1" lang="en-US" altLang="zh-CN" sz="6000" dirty="0"/>
              <a:t> </a:t>
            </a:r>
            <a:r>
              <a:rPr kumimoji="1" lang="zh-CN" altLang="en-US" sz="6000" dirty="0"/>
              <a:t>发</a:t>
            </a:r>
            <a:r>
              <a:rPr kumimoji="1" lang="zh-CN" altLang="en-US" sz="7200" dirty="0">
                <a:solidFill>
                  <a:schemeClr val="accent1"/>
                </a:solidFill>
              </a:rPr>
              <a:t>展</a:t>
            </a:r>
            <a:r>
              <a:rPr kumimoji="1" lang="zh-CN" altLang="en-US" sz="6000" dirty="0"/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3657359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38DC83-DC3B-7149-A823-1DCC568AC7EC}"/>
              </a:ext>
            </a:extLst>
          </p:cNvPr>
          <p:cNvSpPr txBox="1"/>
          <p:nvPr/>
        </p:nvSpPr>
        <p:spPr>
          <a:xfrm>
            <a:off x="1882144" y="2921168"/>
            <a:ext cx="41200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6000" dirty="0"/>
              <a:t>Flutter </a:t>
            </a:r>
            <a:r>
              <a:rPr kumimoji="1" lang="zh-CN" altLang="en-US" sz="7200" dirty="0">
                <a:solidFill>
                  <a:srgbClr val="FF0000"/>
                </a:solidFill>
              </a:rPr>
              <a:t>介</a:t>
            </a:r>
            <a:r>
              <a:rPr kumimoji="1" lang="zh-CN" altLang="en-US" sz="5400" dirty="0"/>
              <a:t>绍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29536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5899A1-CDC3-F44E-B9B6-D0F0A418C83C}"/>
              </a:ext>
            </a:extLst>
          </p:cNvPr>
          <p:cNvSpPr/>
          <p:nvPr/>
        </p:nvSpPr>
        <p:spPr>
          <a:xfrm>
            <a:off x="3100801" y="2532039"/>
            <a:ext cx="223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4A4A4A"/>
                </a:solidFill>
                <a:latin typeface="Google Sans"/>
              </a:rPr>
              <a:t>Made by </a:t>
            </a:r>
            <a:r>
              <a:rPr lang="en" altLang="zh-CN" sz="2400" dirty="0">
                <a:solidFill>
                  <a:srgbClr val="0070C0"/>
                </a:solidFill>
                <a:latin typeface="Google Sans"/>
              </a:rPr>
              <a:t>G</a:t>
            </a:r>
            <a:r>
              <a:rPr lang="en" altLang="zh-CN" sz="2400" dirty="0">
                <a:solidFill>
                  <a:srgbClr val="FF0000"/>
                </a:solidFill>
                <a:latin typeface="Google Sans"/>
              </a:rPr>
              <a:t>o</a:t>
            </a:r>
            <a:r>
              <a:rPr lang="en" altLang="zh-CN" sz="2400" dirty="0">
                <a:solidFill>
                  <a:srgbClr val="FFC000"/>
                </a:solidFill>
                <a:latin typeface="Google Sans"/>
              </a:rPr>
              <a:t>o</a:t>
            </a:r>
            <a:r>
              <a:rPr lang="en" altLang="zh-CN" sz="2400" dirty="0">
                <a:solidFill>
                  <a:srgbClr val="0070C0"/>
                </a:solidFill>
                <a:latin typeface="Google Sans"/>
              </a:rPr>
              <a:t>g</a:t>
            </a:r>
            <a:r>
              <a:rPr lang="en" altLang="zh-CN" sz="2400" dirty="0">
                <a:solidFill>
                  <a:srgbClr val="00B050"/>
                </a:solidFill>
                <a:latin typeface="Google Sans"/>
              </a:rPr>
              <a:t>l</a:t>
            </a:r>
            <a:r>
              <a:rPr lang="en" altLang="zh-CN" sz="2400" dirty="0">
                <a:solidFill>
                  <a:srgbClr val="FF0000"/>
                </a:solidFill>
                <a:latin typeface="Google Sans"/>
              </a:rPr>
              <a:t>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C8BF69-34B1-1B47-9F6C-57F0EBC3385C}"/>
              </a:ext>
            </a:extLst>
          </p:cNvPr>
          <p:cNvSpPr/>
          <p:nvPr/>
        </p:nvSpPr>
        <p:spPr>
          <a:xfrm>
            <a:off x="1170318" y="34290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/>
              </a:rPr>
              <a:t>Flutter allows you to build </a:t>
            </a:r>
            <a:r>
              <a:rPr lang="en" altLang="zh-CN" sz="2400" dirty="0">
                <a:solidFill>
                  <a:schemeClr val="accent1"/>
                </a:solidFill>
                <a:latin typeface="Google Sans"/>
              </a:rPr>
              <a:t>beautiful</a:t>
            </a:r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/>
              </a:rPr>
              <a:t> native apps on iOS and Android from a </a:t>
            </a:r>
            <a:r>
              <a:rPr lang="en" altLang="zh-CN" sz="2400" dirty="0">
                <a:latin typeface="Google Sans"/>
              </a:rPr>
              <a:t>single</a:t>
            </a:r>
            <a:r>
              <a:rPr lang="e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/>
              </a:rPr>
              <a:t> codebase</a:t>
            </a:r>
            <a:r>
              <a:rPr lang="en" altLang="zh-CN" sz="2400" dirty="0">
                <a:solidFill>
                  <a:srgbClr val="4A4A4A"/>
                </a:solidFill>
                <a:latin typeface="Google Sans"/>
              </a:rPr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83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autifulUI.mp4">
            <a:hlinkClick r:id="" action="ppaction://media"/>
            <a:extLst>
              <a:ext uri="{FF2B5EF4-FFF2-40B4-BE49-F238E27FC236}">
                <a16:creationId xmlns:a16="http://schemas.microsoft.com/office/drawing/2014/main" id="{3F619751-EC15-FA40-9437-9CF94C88F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765" y="1391475"/>
            <a:ext cx="5367368" cy="40750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50CE12-69D2-9346-B2E5-EEAED93D1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284" y="3183872"/>
            <a:ext cx="1432194" cy="1432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B85BF3-3BDC-1B45-8FBC-D5BCB03C4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515" y="3183873"/>
            <a:ext cx="1432193" cy="1432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9BA692-BDAF-B54C-A936-0D286F2736E3}"/>
              </a:ext>
            </a:extLst>
          </p:cNvPr>
          <p:cNvSpPr txBox="1"/>
          <p:nvPr/>
        </p:nvSpPr>
        <p:spPr>
          <a:xfrm>
            <a:off x="5451504" y="485662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Reflectly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A11F4-7C4B-0949-B7E3-A352B59F9526}"/>
              </a:ext>
            </a:extLst>
          </p:cNvPr>
          <p:cNvSpPr txBox="1"/>
          <p:nvPr/>
        </p:nvSpPr>
        <p:spPr>
          <a:xfrm>
            <a:off x="7131821" y="486321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History of Everything</a:t>
            </a:r>
          </a:p>
        </p:txBody>
      </p:sp>
    </p:spTree>
    <p:extLst>
      <p:ext uri="{BB962C8B-B14F-4D97-AF65-F5344CB8AC3E}">
        <p14:creationId xmlns:p14="http://schemas.microsoft.com/office/powerpoint/2010/main" val="19494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字占位符 1">
            <a:extLst>
              <a:ext uri="{FF2B5EF4-FFF2-40B4-BE49-F238E27FC236}">
                <a16:creationId xmlns:a16="http://schemas.microsoft.com/office/drawing/2014/main" id="{3296A5A5-8DC8-3C47-BF4C-21D75738D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65486" y="798442"/>
            <a:ext cx="2003610" cy="5257303"/>
          </a:xfrm>
        </p:spPr>
        <p:txBody>
          <a:bodyPr/>
          <a:lstStyle/>
          <a:p>
            <a:r>
              <a:rPr kumimoji="1" lang="zh-CN" altLang="en-US" dirty="0"/>
              <a:t>语言</a:t>
            </a:r>
            <a:endParaRPr kumimoji="1" lang="en-US" altLang="zh-CN" dirty="0"/>
          </a:p>
          <a:p>
            <a:r>
              <a:rPr kumimoji="1" lang="zh-CN" altLang="en-US" dirty="0"/>
              <a:t>有自己的</a:t>
            </a:r>
            <a:r>
              <a:rPr kumimoji="1" lang="zh-CN" altLang="en-US" dirty="0">
                <a:solidFill>
                  <a:schemeClr val="accent1"/>
                </a:solidFill>
              </a:rPr>
              <a:t>渲染引擎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D15717-C3BD-F941-A7DC-5EEB5A280401}"/>
              </a:ext>
            </a:extLst>
          </p:cNvPr>
          <p:cNvSpPr txBox="1"/>
          <p:nvPr/>
        </p:nvSpPr>
        <p:spPr>
          <a:xfrm rot="19687474">
            <a:off x="6633634" y="155337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Dart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竖排文字占位符 1">
            <a:extLst>
              <a:ext uri="{FF2B5EF4-FFF2-40B4-BE49-F238E27FC236}">
                <a16:creationId xmlns:a16="http://schemas.microsoft.com/office/drawing/2014/main" id="{B4F00157-F2C8-9541-ABB3-F6B679052941}"/>
              </a:ext>
            </a:extLst>
          </p:cNvPr>
          <p:cNvSpPr txBox="1">
            <a:spLocks/>
          </p:cNvSpPr>
          <p:nvPr/>
        </p:nvSpPr>
        <p:spPr>
          <a:xfrm>
            <a:off x="802747" y="798443"/>
            <a:ext cx="2003610" cy="525730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交互，性能</a:t>
            </a:r>
            <a:endParaRPr kumimoji="1" lang="en-US" altLang="zh-CN" dirty="0"/>
          </a:p>
          <a:p>
            <a:r>
              <a:rPr kumimoji="1" lang="zh-CN" altLang="en-US" dirty="0"/>
              <a:t>快速开发</a:t>
            </a:r>
            <a:endParaRPr kumimoji="1" lang="en-US" altLang="zh-CN" dirty="0"/>
          </a:p>
          <a:p>
            <a:r>
              <a:rPr kumimoji="1" lang="zh-CN" altLang="en-US" dirty="0"/>
              <a:t>弱平台相关性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59CEC94-8C82-6349-B12A-CC731C3C6241}"/>
              </a:ext>
            </a:extLst>
          </p:cNvPr>
          <p:cNvCxnSpPr/>
          <p:nvPr/>
        </p:nvCxnSpPr>
        <p:spPr>
          <a:xfrm flipH="1">
            <a:off x="3128791" y="1594823"/>
            <a:ext cx="2522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FastDev">
            <a:hlinkClick r:id="" action="ppaction://media"/>
            <a:extLst>
              <a:ext uri="{FF2B5EF4-FFF2-40B4-BE49-F238E27FC236}">
                <a16:creationId xmlns:a16="http://schemas.microsoft.com/office/drawing/2014/main" id="{3E7A5A00-2302-FC42-BE66-451D47DF9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56" y="2478362"/>
            <a:ext cx="5776913" cy="43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6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3C290BBE-4949-DC4F-AB92-5041FF62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97" y="935515"/>
            <a:ext cx="8865722" cy="4986969"/>
          </a:xfrm>
          <a:prstGeom prst="rect">
            <a:avLst/>
          </a:prstGeom>
          <a:effectLst/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C682AB1E-7968-8F41-A81D-4F3A8011CF8B}"/>
              </a:ext>
            </a:extLst>
          </p:cNvPr>
          <p:cNvSpPr/>
          <p:nvPr/>
        </p:nvSpPr>
        <p:spPr>
          <a:xfrm>
            <a:off x="10029524" y="2406316"/>
            <a:ext cx="1164657" cy="6737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SDK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357BC76-557D-DF4E-9780-604573D39CCE}"/>
              </a:ext>
            </a:extLst>
          </p:cNvPr>
          <p:cNvSpPr/>
          <p:nvPr/>
        </p:nvSpPr>
        <p:spPr>
          <a:xfrm>
            <a:off x="10029524" y="3777917"/>
            <a:ext cx="1164657" cy="6930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NDK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62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 descr="图片包含 屏幕截图&#10;&#10;描述已自动生成">
            <a:extLst>
              <a:ext uri="{FF2B5EF4-FFF2-40B4-BE49-F238E27FC236}">
                <a16:creationId xmlns:a16="http://schemas.microsoft.com/office/drawing/2014/main" id="{12D1724B-5616-FE44-8792-64823163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1" y="1000159"/>
            <a:ext cx="5436594" cy="4838568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25" name="图片 24" descr="图片包含 文字&#10;&#10;描述已自动生成">
            <a:extLst>
              <a:ext uri="{FF2B5EF4-FFF2-40B4-BE49-F238E27FC236}">
                <a16:creationId xmlns:a16="http://schemas.microsoft.com/office/drawing/2014/main" id="{8CB65476-840F-3542-A1CD-477F8480B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84" y="2169027"/>
            <a:ext cx="5436594" cy="2500833"/>
          </a:xfrm>
          <a:prstGeom prst="rect">
            <a:avLst/>
          </a:prstGeom>
        </p:spPr>
      </p:pic>
      <p:pic>
        <p:nvPicPr>
          <p:cNvPr id="56" name="图片 55" descr="图片包含 物体, 急救箱&#10;&#10;描述已自动生成">
            <a:extLst>
              <a:ext uri="{FF2B5EF4-FFF2-40B4-BE49-F238E27FC236}">
                <a16:creationId xmlns:a16="http://schemas.microsoft.com/office/drawing/2014/main" id="{85A97DBB-DFB0-F54D-A331-DFA087C13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625" y="96616"/>
            <a:ext cx="1270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3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C4DE73-7AD7-9142-A952-647FFDD8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2" y="1152628"/>
            <a:ext cx="9779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6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AD513D-D9F2-614B-8473-0A2B3AFDCF0F}"/>
              </a:ext>
            </a:extLst>
          </p:cNvPr>
          <p:cNvSpPr txBox="1"/>
          <p:nvPr/>
        </p:nvSpPr>
        <p:spPr>
          <a:xfrm>
            <a:off x="2908453" y="3136612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Every</a:t>
            </a:r>
            <a:r>
              <a:rPr kumimoji="1" lang="en-US" altLang="zh-CN" sz="3200" dirty="0">
                <a:solidFill>
                  <a:srgbClr val="FF0000"/>
                </a:solidFill>
              </a:rPr>
              <a:t>t</a:t>
            </a:r>
            <a:r>
              <a:rPr kumimoji="1" lang="en-US" altLang="zh-CN" sz="3200" dirty="0"/>
              <a:t>hing is Widge</a:t>
            </a:r>
            <a:r>
              <a:rPr kumimoji="1" lang="en-US" altLang="zh-CN" sz="3200" dirty="0">
                <a:solidFill>
                  <a:srgbClr val="FF0000"/>
                </a:solidFill>
              </a:rPr>
              <a:t>t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653581-C305-0341-99AE-D541DE0DBB20}"/>
              </a:ext>
            </a:extLst>
          </p:cNvPr>
          <p:cNvSpPr txBox="1"/>
          <p:nvPr/>
        </p:nvSpPr>
        <p:spPr>
          <a:xfrm>
            <a:off x="3877937" y="49575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Text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E3711E-16FB-0F48-9E0F-08FD2888AC1F}"/>
              </a:ext>
            </a:extLst>
          </p:cNvPr>
          <p:cNvSpPr txBox="1"/>
          <p:nvPr/>
        </p:nvSpPr>
        <p:spPr>
          <a:xfrm rot="20747039">
            <a:off x="6358065" y="435663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Padding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4C4437-38E6-3642-87DF-C3A07DC3C6DE}"/>
              </a:ext>
            </a:extLst>
          </p:cNvPr>
          <p:cNvSpPr txBox="1"/>
          <p:nvPr/>
        </p:nvSpPr>
        <p:spPr>
          <a:xfrm rot="1472862">
            <a:off x="1597446" y="436499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Margin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9D0440-4B1B-7A47-ABEF-75A0C62C0401}"/>
              </a:ext>
            </a:extLst>
          </p:cNvPr>
          <p:cNvSpPr txBox="1"/>
          <p:nvPr/>
        </p:nvSpPr>
        <p:spPr>
          <a:xfrm rot="787816">
            <a:off x="2091950" y="171574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Animatable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766BA-357C-DF4D-A81C-F41DB2307484}"/>
              </a:ext>
            </a:extLst>
          </p:cNvPr>
          <p:cNvSpPr txBox="1"/>
          <p:nvPr/>
        </p:nvSpPr>
        <p:spPr>
          <a:xfrm rot="21302765">
            <a:off x="6916397" y="211768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Gesture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图片 10" descr="图片包含 笔记本电脑, 计算机, 监视器, 室内&#10;&#10;描述已自动生成">
            <a:extLst>
              <a:ext uri="{FF2B5EF4-FFF2-40B4-BE49-F238E27FC236}">
                <a16:creationId xmlns:a16="http://schemas.microsoft.com/office/drawing/2014/main" id="{2161B3D3-B9B9-5E43-A625-77472DF5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08" y="1028700"/>
            <a:ext cx="61550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776</Words>
  <Application>Microsoft Macintosh PowerPoint</Application>
  <PresentationFormat>宽屏</PresentationFormat>
  <Paragraphs>129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Google Sans</vt:lpstr>
      <vt:lpstr>Arial</vt:lpstr>
      <vt:lpstr>Wingdings</vt:lpstr>
      <vt:lpstr>地图集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Void Dog</dc:creator>
  <cp:lastModifiedBy>Void Dog</cp:lastModifiedBy>
  <cp:revision>12</cp:revision>
  <dcterms:created xsi:type="dcterms:W3CDTF">2019-03-11T03:44:26Z</dcterms:created>
  <dcterms:modified xsi:type="dcterms:W3CDTF">2019-03-13T12:21:25Z</dcterms:modified>
</cp:coreProperties>
</file>